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033" r:id="rId2"/>
    <p:sldId id="2095" r:id="rId3"/>
    <p:sldId id="2139" r:id="rId4"/>
    <p:sldId id="2140" r:id="rId5"/>
    <p:sldId id="2141" r:id="rId6"/>
    <p:sldId id="2142" r:id="rId7"/>
    <p:sldId id="2143" r:id="rId8"/>
    <p:sldId id="2144" r:id="rId9"/>
    <p:sldId id="2145" r:id="rId10"/>
    <p:sldId id="2146" r:id="rId11"/>
    <p:sldId id="2147" r:id="rId12"/>
    <p:sldId id="2148" r:id="rId13"/>
    <p:sldId id="2149" r:id="rId14"/>
    <p:sldId id="215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033"/>
            <p14:sldId id="2095"/>
            <p14:sldId id="2139"/>
            <p14:sldId id="2140"/>
            <p14:sldId id="2141"/>
            <p14:sldId id="2142"/>
            <p14:sldId id="2143"/>
            <p14:sldId id="2144"/>
            <p14:sldId id="2145"/>
            <p14:sldId id="2146"/>
            <p14:sldId id="2147"/>
            <p14:sldId id="2148"/>
            <p14:sldId id="2149"/>
            <p14:sldId id="21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  <p15:guide id="6" pos="76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8" autoAdjust="0"/>
    <p:restoredTop sz="98447" autoAdjust="0"/>
  </p:normalViewPr>
  <p:slideViewPr>
    <p:cSldViewPr snapToObjects="1" showGuides="1">
      <p:cViewPr varScale="1">
        <p:scale>
          <a:sx n="81" d="100"/>
          <a:sy n="81" d="100"/>
        </p:scale>
        <p:origin x="208" y="52"/>
      </p:cViewPr>
      <p:guideLst>
        <p:guide orient="horz" pos="2160"/>
        <p:guide pos="3840"/>
        <p:guide pos="3985"/>
        <p:guide orient="horz" pos="2296"/>
        <p:guide orient="horz" pos="2727"/>
        <p:guide pos="7679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2020-09-13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2020-09-13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"/>
          <p:cNvSpPr>
            <a:spLocks noGrp="1"/>
          </p:cNvSpPr>
          <p:nvPr>
            <p:ph type="ctrTitle" hasCustomPrompt="1"/>
          </p:nvPr>
        </p:nvSpPr>
        <p:spPr>
          <a:xfrm>
            <a:off x="4203903" y="2664211"/>
            <a:ext cx="7200000" cy="1015663"/>
          </a:xfrm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defRPr sz="60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표지 제목 입력</a:t>
            </a:r>
            <a:endParaRPr lang="en-US" dirty="0"/>
          </a:p>
        </p:txBody>
      </p:sp>
      <p:sp>
        <p:nvSpPr>
          <p:cNvPr id="6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16314" y="1965193"/>
            <a:ext cx="7200000" cy="654923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sz="4000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ko-KR" altLang="en-US"/>
              <a:t>표지 부제목 입력</a:t>
            </a:r>
            <a:endParaRPr lang="en-US" dirty="0"/>
          </a:p>
        </p:txBody>
      </p:sp>
      <p:sp>
        <p:nvSpPr>
          <p:cNvPr id="104" name="Google Shape;10;p2">
            <a:extLst>
              <a:ext uri="{FF2B5EF4-FFF2-40B4-BE49-F238E27FC236}">
                <a16:creationId xmlns:a16="http://schemas.microsoft.com/office/drawing/2014/main" xmlns="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2;p2">
            <a:extLst>
              <a:ext uri="{FF2B5EF4-FFF2-40B4-BE49-F238E27FC236}">
                <a16:creationId xmlns:a16="http://schemas.microsoft.com/office/drawing/2014/main" xmlns="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xmlns="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Google Shape;10;p2">
            <a:extLst>
              <a:ext uri="{FF2B5EF4-FFF2-40B4-BE49-F238E27FC236}">
                <a16:creationId xmlns:a16="http://schemas.microsoft.com/office/drawing/2014/main" xmlns="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530;p73">
            <a:extLst>
              <a:ext uri="{FF2B5EF4-FFF2-40B4-BE49-F238E27FC236}">
                <a16:creationId xmlns:a16="http://schemas.microsoft.com/office/drawing/2014/main" xmlns="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21" name="Google Shape;11531;p73">
              <a:extLst>
                <a:ext uri="{FF2B5EF4-FFF2-40B4-BE49-F238E27FC236}">
                  <a16:creationId xmlns:a16="http://schemas.microsoft.com/office/drawing/2014/main" xmlns="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2;p73">
              <a:extLst>
                <a:ext uri="{FF2B5EF4-FFF2-40B4-BE49-F238E27FC236}">
                  <a16:creationId xmlns:a16="http://schemas.microsoft.com/office/drawing/2014/main" xmlns="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3;p73">
              <a:extLst>
                <a:ext uri="{FF2B5EF4-FFF2-40B4-BE49-F238E27FC236}">
                  <a16:creationId xmlns:a16="http://schemas.microsoft.com/office/drawing/2014/main" xmlns="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34;p73">
              <a:extLst>
                <a:ext uri="{FF2B5EF4-FFF2-40B4-BE49-F238E27FC236}">
                  <a16:creationId xmlns:a16="http://schemas.microsoft.com/office/drawing/2014/main" xmlns="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35;p73">
              <a:extLst>
                <a:ext uri="{FF2B5EF4-FFF2-40B4-BE49-F238E27FC236}">
                  <a16:creationId xmlns:a16="http://schemas.microsoft.com/office/drawing/2014/main" xmlns="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36;p73">
              <a:extLst>
                <a:ext uri="{FF2B5EF4-FFF2-40B4-BE49-F238E27FC236}">
                  <a16:creationId xmlns:a16="http://schemas.microsoft.com/office/drawing/2014/main" xmlns="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제목 24">
            <a:extLst>
              <a:ext uri="{FF2B5EF4-FFF2-40B4-BE49-F238E27FC236}">
                <a16:creationId xmlns:a16="http://schemas.microsoft.com/office/drawing/2014/main" xmlns="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530;p73">
            <a:extLst>
              <a:ext uri="{FF2B5EF4-FFF2-40B4-BE49-F238E27FC236}">
                <a16:creationId xmlns:a16="http://schemas.microsoft.com/office/drawing/2014/main" xmlns="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0" name="Google Shape;11531;p73">
              <a:extLst>
                <a:ext uri="{FF2B5EF4-FFF2-40B4-BE49-F238E27FC236}">
                  <a16:creationId xmlns:a16="http://schemas.microsoft.com/office/drawing/2014/main" xmlns="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2;p73">
              <a:extLst>
                <a:ext uri="{FF2B5EF4-FFF2-40B4-BE49-F238E27FC236}">
                  <a16:creationId xmlns:a16="http://schemas.microsoft.com/office/drawing/2014/main" xmlns="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3;p73">
              <a:extLst>
                <a:ext uri="{FF2B5EF4-FFF2-40B4-BE49-F238E27FC236}">
                  <a16:creationId xmlns:a16="http://schemas.microsoft.com/office/drawing/2014/main" xmlns="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4;p73">
              <a:extLst>
                <a:ext uri="{FF2B5EF4-FFF2-40B4-BE49-F238E27FC236}">
                  <a16:creationId xmlns:a16="http://schemas.microsoft.com/office/drawing/2014/main" xmlns="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5;p73">
              <a:extLst>
                <a:ext uri="{FF2B5EF4-FFF2-40B4-BE49-F238E27FC236}">
                  <a16:creationId xmlns:a16="http://schemas.microsoft.com/office/drawing/2014/main" xmlns="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6;p73">
              <a:extLst>
                <a:ext uri="{FF2B5EF4-FFF2-40B4-BE49-F238E27FC236}">
                  <a16:creationId xmlns:a16="http://schemas.microsoft.com/office/drawing/2014/main" xmlns="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1530;p73">
            <a:extLst>
              <a:ext uri="{FF2B5EF4-FFF2-40B4-BE49-F238E27FC236}">
                <a16:creationId xmlns:a16="http://schemas.microsoft.com/office/drawing/2014/main" xmlns="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4" name="Google Shape;11531;p73">
              <a:extLst>
                <a:ext uri="{FF2B5EF4-FFF2-40B4-BE49-F238E27FC236}">
                  <a16:creationId xmlns:a16="http://schemas.microsoft.com/office/drawing/2014/main" xmlns="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2;p73">
              <a:extLst>
                <a:ext uri="{FF2B5EF4-FFF2-40B4-BE49-F238E27FC236}">
                  <a16:creationId xmlns:a16="http://schemas.microsoft.com/office/drawing/2014/main" xmlns="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3;p73">
              <a:extLst>
                <a:ext uri="{FF2B5EF4-FFF2-40B4-BE49-F238E27FC236}">
                  <a16:creationId xmlns:a16="http://schemas.microsoft.com/office/drawing/2014/main" xmlns="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4;p73">
              <a:extLst>
                <a:ext uri="{FF2B5EF4-FFF2-40B4-BE49-F238E27FC236}">
                  <a16:creationId xmlns:a16="http://schemas.microsoft.com/office/drawing/2014/main" xmlns="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5;p73">
              <a:extLst>
                <a:ext uri="{FF2B5EF4-FFF2-40B4-BE49-F238E27FC236}">
                  <a16:creationId xmlns:a16="http://schemas.microsoft.com/office/drawing/2014/main" xmlns="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6;p73">
              <a:extLst>
                <a:ext uri="{FF2B5EF4-FFF2-40B4-BE49-F238E27FC236}">
                  <a16:creationId xmlns:a16="http://schemas.microsoft.com/office/drawing/2014/main" xmlns="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슬라이드 번호 개체 틀 20">
            <a:extLst>
              <a:ext uri="{FF2B5EF4-FFF2-40B4-BE49-F238E27FC236}">
                <a16:creationId xmlns:a16="http://schemas.microsoft.com/office/drawing/2014/main" xmlns="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xmlns="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985035" cy="1015663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웹 페이지 레이아웃</a:t>
            </a:r>
            <a:endParaRPr lang="x-none" b="1" dirty="0">
              <a:solidFill>
                <a:schemeClr val="tx1"/>
              </a:solidFill>
            </a:endParaRPr>
          </a:p>
        </p:txBody>
      </p:sp>
      <p:sp>
        <p:nvSpPr>
          <p:cNvPr id="7" name="Google Shape;1312;p63">
            <a:extLst>
              <a:ext uri="{FF2B5EF4-FFF2-40B4-BE49-F238E27FC236}">
                <a16:creationId xmlns:a16="http://schemas.microsoft.com/office/drawing/2014/main" xmlns="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D241BC3-2D2C-354F-BE20-6B615EF877A6}"/>
              </a:ext>
            </a:extLst>
          </p:cNvPr>
          <p:cNvSpPr txBox="1"/>
          <p:nvPr/>
        </p:nvSpPr>
        <p:spPr>
          <a:xfrm>
            <a:off x="1003855" y="843918"/>
            <a:ext cx="881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레이아웃을 만드는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방법</a:t>
            </a:r>
            <a:endParaRPr lang="x-none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8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본문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052736"/>
            <a:ext cx="5631180" cy="11506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2190244"/>
            <a:ext cx="5631180" cy="26212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4811524"/>
            <a:ext cx="5631180" cy="1600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59178"/>
            <a:ext cx="5041725" cy="4862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93689" y="5921794"/>
            <a:ext cx="40046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main_section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내부에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article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입력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각각의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article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입력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article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스타일을 사용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4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5.9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사이드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탭바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60" y="1248616"/>
            <a:ext cx="5270398" cy="4792568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248616"/>
            <a:ext cx="417195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3786765"/>
            <a:ext cx="417195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91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5.10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목록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268760"/>
            <a:ext cx="5631180" cy="32308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4499640"/>
            <a:ext cx="5631180" cy="147066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220" y="1268760"/>
            <a:ext cx="5400081" cy="450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0240" y="5985525"/>
            <a:ext cx="5551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목록 요소를 수평으로 만들기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문자열이 길어질 경우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text-overflow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ellipsis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68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5.11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푸터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1166252"/>
            <a:ext cx="5631180" cy="14706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2580154"/>
            <a:ext cx="5631180" cy="937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3451617"/>
            <a:ext cx="5631180" cy="1714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5100434"/>
            <a:ext cx="5631180" cy="1402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5979294"/>
            <a:ext cx="5158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main_footer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간단하게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h3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address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중앙 정렬 및 모양 꾸며주기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74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5.12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정리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969095"/>
            <a:ext cx="4752528" cy="491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41374" y="5938155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최종 완성된 웹 페이지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2844224"/>
            <a:ext cx="51299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이 장의 중요 내용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레이아웃을 행 단위로 생각하는 능력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초기화 코드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width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margin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사용한 중앙 정렬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overflow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사용해서 레이아웃 나누는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12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 보기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장에서 공부할 내용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55866" y="6235189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이 장에서 만들 예제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600" y="1052736"/>
            <a:ext cx="4862800" cy="503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77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페이지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04" y="836713"/>
            <a:ext cx="4161924" cy="258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604" y="836712"/>
            <a:ext cx="4161924" cy="258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04" y="3521975"/>
            <a:ext cx="4161924" cy="258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604" y="3521975"/>
            <a:ext cx="4161924" cy="258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71708" y="6235189"/>
            <a:ext cx="18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다양한 웹 페이지 사례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72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레이아웃 구분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34" y="1700808"/>
            <a:ext cx="3931920" cy="24307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14" y="1700808"/>
            <a:ext cx="5760720" cy="2476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03631" y="4466164"/>
            <a:ext cx="27847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공간 분할 순서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</a:t>
            </a: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페이지를 구상</a:t>
            </a: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페이지의 구성 영역을 분리</a:t>
            </a: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구성 영역을 행 단위로 분리</a:t>
            </a:r>
          </a:p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나누어진 행의 내부 요소를 분리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95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초기화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027857"/>
            <a:ext cx="3573780" cy="1630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8829" y="3653157"/>
            <a:ext cx="70455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전 세계적으로 다음 초기화 코드를 많이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사용함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- Eric Meyer’s Reset CSS http ://meyerweb.com/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eric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/tools/</a:t>
            </a:r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css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/reset/</a:t>
            </a:r>
          </a:p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- HTML5 Doctor Reset stylesheet http ://html5doctor.com/html-5-reset -stylesheet/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027857"/>
            <a:ext cx="2471378" cy="5409788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4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헤더 구조 작성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53" y="1041031"/>
            <a:ext cx="4176464" cy="8985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53" y="1939604"/>
            <a:ext cx="4176464" cy="7656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53" y="2705289"/>
            <a:ext cx="4176464" cy="17528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72" y="4385957"/>
            <a:ext cx="4176464" cy="2031280"/>
          </a:xfrm>
          <a:prstGeom prst="rect">
            <a:avLst/>
          </a:prstGeom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29" y="1052736"/>
            <a:ext cx="5616624" cy="1961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30" y="4455266"/>
            <a:ext cx="5616624" cy="1961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오른쪽 화살표 10"/>
          <p:cNvSpPr/>
          <p:nvPr/>
        </p:nvSpPr>
        <p:spPr>
          <a:xfrm rot="5400000">
            <a:off x="6334329" y="317684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587906"/>
            <a:ext cx="3744416" cy="27528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55602" y="3107400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우측 코드 적용하고 출력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04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폰트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675132"/>
            <a:ext cx="5631180" cy="12268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2901952"/>
            <a:ext cx="5631180" cy="119634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2924944"/>
            <a:ext cx="7608168" cy="2508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31289" y="4967468"/>
            <a:ext cx="9129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폰트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개발자의 컴퓨터에는 설치되어 있지만 사용자의 컴퓨터에는 특정 폰트가 설치되어 있지 않은 문제를 해결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사용자가 웹 페이지에 접속하는 순간 폰트를 자동으로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내려받고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해당 웹 페이지에서 사용할 수 있게 만들어주는 기능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212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수평 메뉴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980728"/>
            <a:ext cx="5623560" cy="2171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32" y="3152428"/>
            <a:ext cx="5631180" cy="28117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980728"/>
            <a:ext cx="5631180" cy="277368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296" y="4095455"/>
            <a:ext cx="6311900" cy="208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07325" y="5807511"/>
            <a:ext cx="66479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자손에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사용했으므로 부모의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overflow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hidden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내부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display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적용하고 모양을 꾸며줌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코드를 실행하면 수평 메뉴가 완성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113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5.7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9" y="1268760"/>
            <a:ext cx="5723663" cy="367240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268760"/>
            <a:ext cx="5147517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45325" y="5229200"/>
            <a:ext cx="61013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내부의 레이아웃을 왼쪽과 오른쪽으로 구분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main_section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main_aside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너비를 강제 지정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main_section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왼쪽에 붙이고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main_aside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오른쪽에 붙임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27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23921</TotalTime>
  <Words>289</Words>
  <Application>Microsoft Office PowerPoint</Application>
  <PresentationFormat>와이드스크린</PresentationFormat>
  <Paragraphs>60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나눔고딕</vt:lpstr>
      <vt:lpstr>나눔고딕 ExtraBold</vt:lpstr>
      <vt:lpstr>다음_Regular</vt:lpstr>
      <vt:lpstr>맑은 고딕</vt:lpstr>
      <vt:lpstr>Arial</vt:lpstr>
      <vt:lpstr>Office 테마</vt:lpstr>
      <vt:lpstr>웹 페이지 레이아웃</vt:lpstr>
      <vt:lpstr>미리 보기 / 이 장에서 공부할 내용</vt:lpstr>
      <vt:lpstr>5.1  웹 페이지 개요</vt:lpstr>
      <vt:lpstr>5.2  레이아웃 구분</vt:lpstr>
      <vt:lpstr>5.3  초기화</vt:lpstr>
      <vt:lpstr>5.4  헤더 구조 작성</vt:lpstr>
      <vt:lpstr>5.5  웹 폰트</vt:lpstr>
      <vt:lpstr>5.6  수평 메뉴</vt:lpstr>
      <vt:lpstr>5.7  콘텐츠 구성</vt:lpstr>
      <vt:lpstr>5.8  본문 구성</vt:lpstr>
      <vt:lpstr>5.9  사이드 탭바 구성</vt:lpstr>
      <vt:lpstr>5.10  목록 구성</vt:lpstr>
      <vt:lpstr>5.11  푸터 구성</vt:lpstr>
      <vt:lpstr>5.12  정리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akasha.park@outlook.kr</cp:lastModifiedBy>
  <cp:revision>1522</cp:revision>
  <dcterms:created xsi:type="dcterms:W3CDTF">2012-11-28T05:21:39Z</dcterms:created>
  <dcterms:modified xsi:type="dcterms:W3CDTF">2020-09-13T09:34:40Z</dcterms:modified>
</cp:coreProperties>
</file>